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5" r:id="rId4"/>
    <p:sldId id="257" r:id="rId5"/>
    <p:sldId id="258" r:id="rId6"/>
    <p:sldId id="259" r:id="rId7"/>
    <p:sldId id="264" r:id="rId8"/>
    <p:sldId id="262" r:id="rId9"/>
    <p:sldId id="263" r:id="rId10"/>
    <p:sldId id="261"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60" d="100"/>
          <a:sy n="60" d="100"/>
        </p:scale>
        <p:origin x="7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9/24/2019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https://www.youtube.com/embed/NRzeHXrNwo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89213" y="2514600"/>
            <a:ext cx="8915399" cy="1652155"/>
          </a:xfrm>
        </p:spPr>
        <p:txBody>
          <a:bodyPr>
            <a:normAutofit fontScale="90000"/>
          </a:bodyPr>
          <a:lstStyle/>
          <a:p>
            <a:r>
              <a:rPr lang="fr-FR" dirty="0" smtClean="0"/>
              <a:t>COPIL E3D Lycée Douanier Rousseau</a:t>
            </a:r>
            <a:endParaRPr lang="fr-FR" dirty="0"/>
          </a:p>
        </p:txBody>
      </p:sp>
      <p:sp>
        <p:nvSpPr>
          <p:cNvPr id="3" name="Sous-titre 2"/>
          <p:cNvSpPr>
            <a:spLocks noGrp="1"/>
          </p:cNvSpPr>
          <p:nvPr>
            <p:ph type="subTitle" idx="1"/>
          </p:nvPr>
        </p:nvSpPr>
        <p:spPr>
          <a:xfrm>
            <a:off x="2589213" y="4467544"/>
            <a:ext cx="8915399" cy="1126283"/>
          </a:xfrm>
        </p:spPr>
        <p:txBody>
          <a:bodyPr>
            <a:normAutofit/>
          </a:bodyPr>
          <a:lstStyle/>
          <a:p>
            <a:r>
              <a:rPr lang="fr-FR" sz="2800" b="1" dirty="0" smtClean="0">
                <a:solidFill>
                  <a:schemeClr val="accent1">
                    <a:lumMod val="60000"/>
                    <a:lumOff val="40000"/>
                  </a:schemeClr>
                </a:solidFill>
              </a:rPr>
              <a:t>Année scolaire 2019-2020</a:t>
            </a:r>
            <a:endParaRPr lang="fr-FR" sz="2800" b="1" dirty="0">
              <a:solidFill>
                <a:schemeClr val="accent1">
                  <a:lumMod val="60000"/>
                  <a:lumOff val="40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189" y="213310"/>
            <a:ext cx="3790423" cy="2000501"/>
          </a:xfrm>
          <a:prstGeom prst="rect">
            <a:avLst/>
          </a:prstGeom>
        </p:spPr>
      </p:pic>
    </p:spTree>
    <p:extLst>
      <p:ext uri="{BB962C8B-B14F-4D97-AF65-F5344CB8AC3E}">
        <p14:creationId xmlns:p14="http://schemas.microsoft.com/office/powerpoint/2010/main" val="2635437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4" y="259773"/>
            <a:ext cx="8911687" cy="727363"/>
          </a:xfrm>
        </p:spPr>
        <p:txBody>
          <a:bodyPr/>
          <a:lstStyle/>
          <a:p>
            <a:r>
              <a:rPr lang="fr-FR" dirty="0" smtClean="0"/>
              <a:t>Le Plan biodiversité: tous mobilisés !</a:t>
            </a:r>
            <a:endParaRPr lang="fr-FR" dirty="0"/>
          </a:p>
        </p:txBody>
      </p:sp>
      <p:sp>
        <p:nvSpPr>
          <p:cNvPr id="6" name="Rectangle 5"/>
          <p:cNvSpPr/>
          <p:nvPr/>
        </p:nvSpPr>
        <p:spPr>
          <a:xfrm>
            <a:off x="4948583" y="5823012"/>
            <a:ext cx="3804247" cy="369332"/>
          </a:xfrm>
          <a:prstGeom prst="rect">
            <a:avLst/>
          </a:prstGeom>
        </p:spPr>
        <p:txBody>
          <a:bodyPr wrap="none">
            <a:spAutoFit/>
          </a:bodyPr>
          <a:lstStyle/>
          <a:p>
            <a:r>
              <a:rPr lang="fr-FR" dirty="0"/>
              <a:t>https://biodiversitetousvivants.fr/</a:t>
            </a:r>
          </a:p>
        </p:txBody>
      </p:sp>
      <p:pic>
        <p:nvPicPr>
          <p:cNvPr id="9" name="NRzeHXrNwok"/>
          <p:cNvPicPr>
            <a:picLocks noRot="1" noChangeAspect="1"/>
          </p:cNvPicPr>
          <p:nvPr>
            <a:videoFile r:link="rId1"/>
          </p:nvPr>
        </p:nvPicPr>
        <p:blipFill>
          <a:blip r:embed="rId3"/>
          <a:stretch>
            <a:fillRect/>
          </a:stretch>
        </p:blipFill>
        <p:spPr>
          <a:xfrm>
            <a:off x="2592924" y="1135206"/>
            <a:ext cx="8057758" cy="4532489"/>
          </a:xfrm>
          <a:prstGeom prst="rect">
            <a:avLst/>
          </a:prstGeom>
        </p:spPr>
      </p:pic>
    </p:spTree>
    <p:extLst>
      <p:ext uri="{BB962C8B-B14F-4D97-AF65-F5344CB8AC3E}">
        <p14:creationId xmlns:p14="http://schemas.microsoft.com/office/powerpoint/2010/main" val="2294923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projets et des groupes de travail qui s’articulent autour de plusieurs champs…</a:t>
            </a:r>
            <a:endParaRPr lang="fr-FR" dirty="0"/>
          </a:p>
        </p:txBody>
      </p:sp>
      <p:pic>
        <p:nvPicPr>
          <p:cNvPr id="3" name="Image 2"/>
          <p:cNvPicPr>
            <a:picLocks noChangeAspect="1"/>
          </p:cNvPicPr>
          <p:nvPr/>
        </p:nvPicPr>
        <p:blipFill>
          <a:blip r:embed="rId2"/>
          <a:stretch>
            <a:fillRect/>
          </a:stretch>
        </p:blipFill>
        <p:spPr>
          <a:xfrm>
            <a:off x="1652595" y="2099031"/>
            <a:ext cx="6318357" cy="3531747"/>
          </a:xfrm>
          <a:prstGeom prst="rect">
            <a:avLst/>
          </a:prstGeom>
        </p:spPr>
      </p:pic>
      <p:sp>
        <p:nvSpPr>
          <p:cNvPr id="4" name="ZoneTexte 3"/>
          <p:cNvSpPr txBox="1"/>
          <p:nvPr/>
        </p:nvSpPr>
        <p:spPr>
          <a:xfrm>
            <a:off x="8245642" y="2099031"/>
            <a:ext cx="3258969" cy="3693319"/>
          </a:xfrm>
          <a:prstGeom prst="rect">
            <a:avLst/>
          </a:prstGeom>
          <a:noFill/>
        </p:spPr>
        <p:txBody>
          <a:bodyPr wrap="square" rtlCol="0">
            <a:spAutoFit/>
          </a:bodyPr>
          <a:lstStyle/>
          <a:p>
            <a:r>
              <a:rPr lang="fr-FR" b="1" dirty="0" smtClean="0">
                <a:solidFill>
                  <a:schemeClr val="accent1">
                    <a:lumMod val="60000"/>
                    <a:lumOff val="40000"/>
                  </a:schemeClr>
                </a:solidFill>
              </a:rPr>
              <a:t>COMMISSION DECHETS</a:t>
            </a:r>
          </a:p>
          <a:p>
            <a:endParaRPr lang="fr-FR" b="1" dirty="0">
              <a:solidFill>
                <a:schemeClr val="accent1">
                  <a:lumMod val="60000"/>
                  <a:lumOff val="40000"/>
                </a:schemeClr>
              </a:solidFill>
            </a:endParaRPr>
          </a:p>
          <a:p>
            <a:r>
              <a:rPr lang="fr-FR" b="1" dirty="0" smtClean="0">
                <a:solidFill>
                  <a:schemeClr val="accent1">
                    <a:lumMod val="60000"/>
                    <a:lumOff val="40000"/>
                  </a:schemeClr>
                </a:solidFill>
              </a:rPr>
              <a:t>COMMISSION BIODIVERSITE</a:t>
            </a:r>
          </a:p>
          <a:p>
            <a:endParaRPr lang="fr-FR" b="1" dirty="0">
              <a:solidFill>
                <a:schemeClr val="accent1">
                  <a:lumMod val="60000"/>
                  <a:lumOff val="40000"/>
                </a:schemeClr>
              </a:solidFill>
            </a:endParaRPr>
          </a:p>
          <a:p>
            <a:r>
              <a:rPr lang="fr-FR" b="1" dirty="0" smtClean="0">
                <a:solidFill>
                  <a:schemeClr val="accent1">
                    <a:lumMod val="60000"/>
                    <a:lumOff val="40000"/>
                  </a:schemeClr>
                </a:solidFill>
              </a:rPr>
              <a:t>COMMISSION ENERGIE</a:t>
            </a:r>
          </a:p>
          <a:p>
            <a:endParaRPr lang="fr-FR" b="1" dirty="0">
              <a:solidFill>
                <a:schemeClr val="accent1">
                  <a:lumMod val="60000"/>
                  <a:lumOff val="40000"/>
                </a:schemeClr>
              </a:solidFill>
            </a:endParaRPr>
          </a:p>
          <a:p>
            <a:r>
              <a:rPr lang="fr-FR" b="1" dirty="0" smtClean="0">
                <a:solidFill>
                  <a:schemeClr val="accent1">
                    <a:lumMod val="60000"/>
                    <a:lumOff val="40000"/>
                  </a:schemeClr>
                </a:solidFill>
              </a:rPr>
              <a:t>COMMISSION COMMUNICATION</a:t>
            </a:r>
          </a:p>
          <a:p>
            <a:endParaRPr lang="fr-FR" b="1" dirty="0">
              <a:solidFill>
                <a:schemeClr val="accent1">
                  <a:lumMod val="60000"/>
                  <a:lumOff val="40000"/>
                </a:schemeClr>
              </a:solidFill>
            </a:endParaRPr>
          </a:p>
          <a:p>
            <a:r>
              <a:rPr lang="fr-FR" b="1" dirty="0" smtClean="0">
                <a:solidFill>
                  <a:schemeClr val="accent1">
                    <a:lumMod val="60000"/>
                    <a:lumOff val="40000"/>
                  </a:schemeClr>
                </a:solidFill>
              </a:rPr>
              <a:t>COMMISSION ECONOMIE SOCIALE ET SOLIDAIRE… </a:t>
            </a:r>
          </a:p>
          <a:p>
            <a:endParaRPr lang="fr-FR" b="1" dirty="0">
              <a:solidFill>
                <a:schemeClr val="accent1">
                  <a:lumMod val="60000"/>
                  <a:lumOff val="40000"/>
                </a:schemeClr>
              </a:solidFill>
            </a:endParaRPr>
          </a:p>
          <a:p>
            <a:r>
              <a:rPr lang="fr-FR" b="1" dirty="0" smtClean="0">
                <a:solidFill>
                  <a:schemeClr val="accent1">
                    <a:lumMod val="60000"/>
                    <a:lumOff val="40000"/>
                  </a:schemeClr>
                </a:solidFill>
              </a:rPr>
              <a:t>Et bien d’autres possibles ! </a:t>
            </a:r>
            <a:endParaRPr lang="fr-FR" b="1" dirty="0">
              <a:solidFill>
                <a:schemeClr val="accent1">
                  <a:lumMod val="60000"/>
                  <a:lumOff val="40000"/>
                </a:schemeClr>
              </a:solidFill>
            </a:endParaRPr>
          </a:p>
        </p:txBody>
      </p:sp>
    </p:spTree>
    <p:extLst>
      <p:ext uri="{BB962C8B-B14F-4D97-AF65-F5344CB8AC3E}">
        <p14:creationId xmlns:p14="http://schemas.microsoft.com/office/powerpoint/2010/main" val="328687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5393" y="263240"/>
            <a:ext cx="8911687" cy="992234"/>
          </a:xfrm>
        </p:spPr>
        <p:txBody>
          <a:bodyPr>
            <a:normAutofit/>
          </a:bodyPr>
          <a:lstStyle/>
          <a:p>
            <a:r>
              <a:rPr lang="fr-FR" dirty="0" smtClean="0"/>
              <a:t>Du nouveau en 2019</a:t>
            </a:r>
            <a:endParaRPr lang="fr-FR" dirty="0"/>
          </a:p>
        </p:txBody>
      </p:sp>
      <p:sp>
        <p:nvSpPr>
          <p:cNvPr id="3" name="ZoneTexte 2"/>
          <p:cNvSpPr txBox="1"/>
          <p:nvPr/>
        </p:nvSpPr>
        <p:spPr>
          <a:xfrm>
            <a:off x="648064" y="1511051"/>
            <a:ext cx="6105661" cy="3416320"/>
          </a:xfrm>
          <a:prstGeom prst="rect">
            <a:avLst/>
          </a:prstGeom>
          <a:noFill/>
        </p:spPr>
        <p:txBody>
          <a:bodyPr wrap="square" rtlCol="0">
            <a:spAutoFit/>
          </a:bodyPr>
          <a:lstStyle/>
          <a:p>
            <a:pPr algn="just"/>
            <a:r>
              <a:rPr lang="fr-FR" dirty="0"/>
              <a:t>La lutte contre le changement climatique et en faveur de la biodiversité sont deux sujets majeurs pour l’avenir. Elles impliquent une mobilisation de l’ensemble de notre société et des évolutions profondes des comportements individuels et collectifs.</a:t>
            </a:r>
          </a:p>
          <a:p>
            <a:pPr algn="just"/>
            <a:r>
              <a:rPr lang="fr-FR" dirty="0"/>
              <a:t>Les élèves sont </a:t>
            </a:r>
            <a:r>
              <a:rPr lang="fr-FR" b="1" dirty="0"/>
              <a:t>les premiers acteurs de la question écologique au sein des écoles et établissements</a:t>
            </a:r>
            <a:r>
              <a:rPr lang="fr-FR" dirty="0"/>
              <a:t>. En septembre 2019, les collégiens et les lycéens éliront un éco-délégué par classe</a:t>
            </a:r>
            <a:r>
              <a:rPr lang="fr-FR" dirty="0" smtClean="0"/>
              <a:t>.</a:t>
            </a:r>
          </a:p>
          <a:p>
            <a:endParaRPr lang="fr-FR" dirty="0"/>
          </a:p>
          <a:p>
            <a:endParaRPr lang="fr-FR" dirty="0"/>
          </a:p>
        </p:txBody>
      </p:sp>
      <p:sp>
        <p:nvSpPr>
          <p:cNvPr id="7" name="Rectangle 4"/>
          <p:cNvSpPr>
            <a:spLocks noChangeArrowheads="1"/>
          </p:cNvSpPr>
          <p:nvPr/>
        </p:nvSpPr>
        <p:spPr bwMode="auto">
          <a:xfrm>
            <a:off x="648064" y="4927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anose="020B0604020202020204" pitchFamily="34" charset="0"/>
              </a:rPr>
              <a:t>Au moins une des trois séances annuelles des CAVL et du CNVL est consacrée au développement durable.</a:t>
            </a:r>
          </a:p>
        </p:txBody>
      </p:sp>
      <p:sp>
        <p:nvSpPr>
          <p:cNvPr id="8" name="Rectangle 7"/>
          <p:cNvSpPr/>
          <p:nvPr/>
        </p:nvSpPr>
        <p:spPr>
          <a:xfrm>
            <a:off x="5450840" y="5482384"/>
            <a:ext cx="6096000" cy="923330"/>
          </a:xfrm>
          <a:prstGeom prst="rect">
            <a:avLst/>
          </a:prstGeom>
        </p:spPr>
        <p:txBody>
          <a:bodyPr>
            <a:spAutoFit/>
          </a:bodyPr>
          <a:lstStyle/>
          <a:p>
            <a:r>
              <a:rPr lang="fr-FR" b="1" dirty="0">
                <a:solidFill>
                  <a:schemeClr val="accent1"/>
                </a:solidFill>
              </a:rPr>
              <a:t>À la rentrée 2019, un prix école-verte 2030 est lancé pour soutenir les meilleurs projets menés dans les écoles, collèges et lycées.</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0589" y="1786860"/>
            <a:ext cx="4714911" cy="1637122"/>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71" y="5206574"/>
            <a:ext cx="2545772" cy="1343602"/>
          </a:xfrm>
          <a:prstGeom prst="rect">
            <a:avLst/>
          </a:prstGeom>
        </p:spPr>
      </p:pic>
    </p:spTree>
    <p:extLst>
      <p:ext uri="{BB962C8B-B14F-4D97-AF65-F5344CB8AC3E}">
        <p14:creationId xmlns:p14="http://schemas.microsoft.com/office/powerpoint/2010/main" val="632084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782" y="424940"/>
            <a:ext cx="3174213" cy="2120374"/>
          </a:xfrm>
          <a:prstGeom prst="rect">
            <a:avLst/>
          </a:prstGeom>
        </p:spPr>
      </p:pic>
      <p:sp>
        <p:nvSpPr>
          <p:cNvPr id="4" name="Rectangle 3"/>
          <p:cNvSpPr/>
          <p:nvPr/>
        </p:nvSpPr>
        <p:spPr>
          <a:xfrm>
            <a:off x="1925782" y="326311"/>
            <a:ext cx="6096000" cy="2069797"/>
          </a:xfrm>
          <a:prstGeom prst="rect">
            <a:avLst/>
          </a:prstGeom>
        </p:spPr>
        <p:txBody>
          <a:bodyPr>
            <a:spAutoFit/>
          </a:bodyPr>
          <a:lstStyle/>
          <a:p>
            <a:pPr>
              <a:spcBef>
                <a:spcPts val="1400"/>
              </a:spcBef>
              <a:spcAft>
                <a:spcPts val="600"/>
              </a:spcAft>
            </a:pPr>
            <a:r>
              <a:rPr lang="fr-FR" sz="2000" b="1" i="1" kern="0" dirty="0">
                <a:solidFill>
                  <a:srgbClr val="333333"/>
                </a:solidFill>
                <a:latin typeface="Georgia" panose="02040502050405020303" pitchFamily="18" charset="0"/>
              </a:rPr>
              <a:t>Les élections</a:t>
            </a:r>
            <a:endParaRPr lang="fr-FR" sz="2000" b="1" kern="0" dirty="0">
              <a:solidFill>
                <a:srgbClr val="333333"/>
              </a:solidFill>
              <a:latin typeface="Georgia" panose="02040502050405020303" pitchFamily="18" charset="0"/>
            </a:endParaRPr>
          </a:p>
          <a:p>
            <a:pPr>
              <a:lnSpc>
                <a:spcPct val="115000"/>
              </a:lnSpc>
              <a:spcAft>
                <a:spcPts val="0"/>
              </a:spcAft>
            </a:pPr>
            <a:r>
              <a:rPr lang="fr-FR" dirty="0">
                <a:solidFill>
                  <a:srgbClr val="000000"/>
                </a:solidFill>
                <a:latin typeface="Calibri" panose="020F0502020204030204" pitchFamily="34" charset="0"/>
                <a:ea typeface="Georgia" panose="02040502050405020303" pitchFamily="18" charset="0"/>
                <a:cs typeface="Calibri" panose="020F0502020204030204" pitchFamily="34" charset="0"/>
              </a:rPr>
              <a:t>Cette année, le lycée prévoit l’élection de 36 éco-délégués : </a:t>
            </a:r>
          </a:p>
          <a:p>
            <a:pPr marL="342900" lvl="0" indent="-342900">
              <a:lnSpc>
                <a:spcPct val="115000"/>
              </a:lnSpc>
              <a:spcAft>
                <a:spcPts val="0"/>
              </a:spcAft>
              <a:buFont typeface="Calibri" panose="020F0502020204030204" pitchFamily="34" charset="0"/>
              <a:buChar char="-"/>
            </a:pPr>
            <a:r>
              <a:rPr lang="fr-FR" dirty="0">
                <a:solidFill>
                  <a:srgbClr val="000000"/>
                </a:solidFill>
                <a:latin typeface="Calibri" panose="020F0502020204030204" pitchFamily="34" charset="0"/>
                <a:ea typeface="Georgia" panose="02040502050405020303" pitchFamily="18" charset="0"/>
                <a:cs typeface="Calibri" panose="020F0502020204030204" pitchFamily="34" charset="0"/>
              </a:rPr>
              <a:t>9 éco-délégués de Seconde générale et technologique</a:t>
            </a:r>
          </a:p>
          <a:p>
            <a:pPr marL="342900" lvl="0" indent="-342900">
              <a:lnSpc>
                <a:spcPct val="115000"/>
              </a:lnSpc>
              <a:spcAft>
                <a:spcPts val="0"/>
              </a:spcAft>
              <a:buFont typeface="Calibri" panose="020F0502020204030204" pitchFamily="34" charset="0"/>
              <a:buChar char="-"/>
            </a:pPr>
            <a:r>
              <a:rPr lang="fr-FR" dirty="0">
                <a:solidFill>
                  <a:srgbClr val="000000"/>
                </a:solidFill>
                <a:latin typeface="Calibri" panose="020F0502020204030204" pitchFamily="34" charset="0"/>
                <a:ea typeface="Georgia" panose="02040502050405020303" pitchFamily="18" charset="0"/>
                <a:cs typeface="Calibri" panose="020F0502020204030204" pitchFamily="34" charset="0"/>
              </a:rPr>
              <a:t>17 éco-délégués de 1</a:t>
            </a:r>
            <a:r>
              <a:rPr lang="fr-FR" baseline="30000" dirty="0">
                <a:solidFill>
                  <a:srgbClr val="000000"/>
                </a:solidFill>
                <a:latin typeface="Calibri" panose="020F0502020204030204" pitchFamily="34" charset="0"/>
                <a:ea typeface="Georgia" panose="02040502050405020303" pitchFamily="18" charset="0"/>
                <a:cs typeface="Calibri" panose="020F0502020204030204" pitchFamily="34" charset="0"/>
              </a:rPr>
              <a:t>ère</a:t>
            </a:r>
            <a:r>
              <a:rPr lang="fr-FR" dirty="0">
                <a:solidFill>
                  <a:srgbClr val="000000"/>
                </a:solidFill>
                <a:latin typeface="Calibri" panose="020F0502020204030204" pitchFamily="34" charset="0"/>
                <a:ea typeface="Georgia" panose="02040502050405020303" pitchFamily="18" charset="0"/>
                <a:cs typeface="Calibri" panose="020F0502020204030204" pitchFamily="34" charset="0"/>
              </a:rPr>
              <a:t> et Terminale générales</a:t>
            </a:r>
          </a:p>
          <a:p>
            <a:pPr marL="342900" lvl="0" indent="-342900">
              <a:lnSpc>
                <a:spcPct val="115000"/>
              </a:lnSpc>
              <a:spcAft>
                <a:spcPts val="0"/>
              </a:spcAft>
              <a:buFont typeface="Calibri" panose="020F0502020204030204" pitchFamily="34" charset="0"/>
              <a:buChar char="-"/>
            </a:pPr>
            <a:r>
              <a:rPr lang="fr-FR" dirty="0">
                <a:solidFill>
                  <a:srgbClr val="000000"/>
                </a:solidFill>
                <a:latin typeface="Calibri" panose="020F0502020204030204" pitchFamily="34" charset="0"/>
                <a:ea typeface="Georgia" panose="02040502050405020303" pitchFamily="18" charset="0"/>
                <a:cs typeface="Calibri" panose="020F0502020204030204" pitchFamily="34" charset="0"/>
              </a:rPr>
              <a:t>6 éco-délégués de 1</a:t>
            </a:r>
            <a:r>
              <a:rPr lang="fr-FR" baseline="30000" dirty="0">
                <a:solidFill>
                  <a:srgbClr val="000000"/>
                </a:solidFill>
                <a:latin typeface="Calibri" panose="020F0502020204030204" pitchFamily="34" charset="0"/>
                <a:ea typeface="Georgia" panose="02040502050405020303" pitchFamily="18" charset="0"/>
                <a:cs typeface="Calibri" panose="020F0502020204030204" pitchFamily="34" charset="0"/>
              </a:rPr>
              <a:t>ère</a:t>
            </a:r>
            <a:r>
              <a:rPr lang="fr-FR" dirty="0">
                <a:solidFill>
                  <a:srgbClr val="000000"/>
                </a:solidFill>
                <a:latin typeface="Calibri" panose="020F0502020204030204" pitchFamily="34" charset="0"/>
                <a:ea typeface="Georgia" panose="02040502050405020303" pitchFamily="18" charset="0"/>
                <a:cs typeface="Calibri" panose="020F0502020204030204" pitchFamily="34" charset="0"/>
              </a:rPr>
              <a:t> et Terminale technologiques</a:t>
            </a:r>
          </a:p>
          <a:p>
            <a:pPr marL="342900" lvl="0" indent="-342900">
              <a:lnSpc>
                <a:spcPct val="115000"/>
              </a:lnSpc>
              <a:spcAft>
                <a:spcPts val="0"/>
              </a:spcAft>
              <a:buFont typeface="Calibri" panose="020F0502020204030204" pitchFamily="34" charset="0"/>
              <a:buChar char="-"/>
            </a:pPr>
            <a:r>
              <a:rPr lang="fr-FR" dirty="0">
                <a:solidFill>
                  <a:srgbClr val="000000"/>
                </a:solidFill>
                <a:latin typeface="Calibri" panose="020F0502020204030204" pitchFamily="34" charset="0"/>
                <a:ea typeface="Georgia" panose="02040502050405020303" pitchFamily="18" charset="0"/>
                <a:cs typeface="Calibri" panose="020F0502020204030204" pitchFamily="34" charset="0"/>
              </a:rPr>
              <a:t>4 éco-délégués de BTS (2 SAM et 2 SIO)</a:t>
            </a:r>
            <a:endParaRPr lang="fr-FR" dirty="0">
              <a:solidFill>
                <a:srgbClr val="000000"/>
              </a:solidFill>
              <a:effectLst/>
              <a:latin typeface="Calibri" panose="020F0502020204030204" pitchFamily="34" charset="0"/>
              <a:ea typeface="Georgia" panose="02040502050405020303" pitchFamily="18" charset="0"/>
              <a:cs typeface="Calibri" panose="020F0502020204030204" pitchFamily="34" charset="0"/>
            </a:endParaRPr>
          </a:p>
        </p:txBody>
      </p:sp>
      <p:sp>
        <p:nvSpPr>
          <p:cNvPr id="5" name="Rectangle 4"/>
          <p:cNvSpPr/>
          <p:nvPr/>
        </p:nvSpPr>
        <p:spPr>
          <a:xfrm>
            <a:off x="1504740" y="2643943"/>
            <a:ext cx="9691255" cy="2017284"/>
          </a:xfrm>
          <a:prstGeom prst="rect">
            <a:avLst/>
          </a:prstGeom>
        </p:spPr>
        <p:txBody>
          <a:bodyPr wrap="square">
            <a:spAutoFit/>
          </a:bodyPr>
          <a:lstStyle/>
          <a:p>
            <a:pPr>
              <a:spcAft>
                <a:spcPts val="0"/>
              </a:spcAft>
            </a:pPr>
            <a:r>
              <a:rPr lang="fr-FR" sz="1600" b="1" i="1" u="sng" dirty="0">
                <a:solidFill>
                  <a:srgbClr val="333333"/>
                </a:solidFill>
                <a:latin typeface="Georgia" panose="02040502050405020303" pitchFamily="18" charset="0"/>
                <a:ea typeface="SimSun" panose="02010600030101010101" pitchFamily="2" charset="-122"/>
                <a:cs typeface="Times New Roman" panose="02020603050405020304" pitchFamily="18" charset="0"/>
              </a:rPr>
              <a:t>Modalités électorales</a:t>
            </a:r>
            <a:r>
              <a:rPr lang="fr-FR" sz="1600" b="1" i="1" dirty="0">
                <a:solidFill>
                  <a:srgbClr val="333333"/>
                </a:solidFill>
                <a:latin typeface="Georgia" panose="02040502050405020303" pitchFamily="18" charset="0"/>
                <a:ea typeface="SimSun" panose="02010600030101010101" pitchFamily="2" charset="-122"/>
                <a:cs typeface="Times New Roman" panose="02020603050405020304" pitchFamily="18" charset="0"/>
              </a:rPr>
              <a:t> : </a:t>
            </a:r>
            <a:endParaRPr lang="fr-FR" sz="1600" dirty="0">
              <a:solidFill>
                <a:srgbClr val="333333"/>
              </a:solidFill>
              <a:latin typeface="Georgia" panose="02040502050405020303" pitchFamily="18" charset="0"/>
              <a:ea typeface="SimSun" panose="02010600030101010101" pitchFamily="2" charset="-122"/>
              <a:cs typeface="Times New Roman" panose="02020603050405020304" pitchFamily="18" charset="0"/>
            </a:endParaRPr>
          </a:p>
          <a:p>
            <a:pPr>
              <a:spcAft>
                <a:spcPts val="0"/>
              </a:spcAft>
            </a:pPr>
            <a:r>
              <a:rPr lang="fr-FR" sz="1600" b="1" i="1" dirty="0">
                <a:solidFill>
                  <a:srgbClr val="333333"/>
                </a:solidFill>
                <a:latin typeface="Georgia" panose="02040502050405020303" pitchFamily="18" charset="0"/>
                <a:ea typeface="SimSun" panose="02010600030101010101" pitchFamily="2" charset="-122"/>
                <a:cs typeface="Times New Roman" panose="02020603050405020304" pitchFamily="18" charset="0"/>
              </a:rPr>
              <a:t> </a:t>
            </a:r>
            <a:endParaRPr lang="fr-FR" sz="1600" dirty="0">
              <a:solidFill>
                <a:srgbClr val="333333"/>
              </a:solidFill>
              <a:latin typeface="Georgia" panose="02040502050405020303" pitchFamily="18" charset="0"/>
              <a:ea typeface="SimSun" panose="02010600030101010101" pitchFamily="2" charset="-122"/>
              <a:cs typeface="Times New Roman" panose="02020603050405020304" pitchFamily="18" charset="0"/>
            </a:endParaRPr>
          </a:p>
          <a:p>
            <a:pPr algn="just">
              <a:lnSpc>
                <a:spcPct val="150000"/>
              </a:lnSpc>
              <a:spcAft>
                <a:spcPts val="0"/>
              </a:spcAft>
            </a:pPr>
            <a:r>
              <a:rPr lang="fr-FR" sz="1600" dirty="0">
                <a:solidFill>
                  <a:srgbClr val="333333"/>
                </a:solidFill>
                <a:latin typeface="Georgia" panose="02040502050405020303" pitchFamily="18" charset="0"/>
                <a:ea typeface="SimSun" panose="02010600030101010101" pitchFamily="2" charset="-122"/>
                <a:cs typeface="Times New Roman" panose="02020603050405020304" pitchFamily="18" charset="0"/>
              </a:rPr>
              <a:t>Les élections auront lieu </a:t>
            </a:r>
            <a:r>
              <a:rPr lang="fr-FR" sz="1600" b="1" dirty="0">
                <a:solidFill>
                  <a:srgbClr val="333333"/>
                </a:solidFill>
                <a:latin typeface="Georgia" panose="02040502050405020303" pitchFamily="18" charset="0"/>
                <a:ea typeface="SimSun" panose="02010600030101010101" pitchFamily="2" charset="-122"/>
                <a:cs typeface="Times New Roman" panose="02020603050405020304" pitchFamily="18" charset="0"/>
              </a:rPr>
              <a:t>entre le 7 et le 11 octobre</a:t>
            </a:r>
            <a:r>
              <a:rPr lang="fr-FR" sz="1600" dirty="0">
                <a:solidFill>
                  <a:srgbClr val="333333"/>
                </a:solidFill>
                <a:latin typeface="Georgia" panose="02040502050405020303" pitchFamily="18" charset="0"/>
                <a:ea typeface="SimSun" panose="02010600030101010101" pitchFamily="2" charset="-122"/>
                <a:cs typeface="Times New Roman" panose="02020603050405020304" pitchFamily="18" charset="0"/>
              </a:rPr>
              <a:t>, concomitamment à celles des délégués de classe. </a:t>
            </a:r>
          </a:p>
          <a:p>
            <a:pPr algn="just">
              <a:lnSpc>
                <a:spcPct val="150000"/>
              </a:lnSpc>
              <a:spcAft>
                <a:spcPts val="0"/>
              </a:spcAft>
            </a:pPr>
            <a:r>
              <a:rPr lang="fr-FR" sz="1600" dirty="0">
                <a:solidFill>
                  <a:srgbClr val="333333"/>
                </a:solidFill>
                <a:latin typeface="Georgia" panose="02040502050405020303" pitchFamily="18" charset="0"/>
                <a:ea typeface="SimSun" panose="02010600030101010101" pitchFamily="2" charset="-122"/>
                <a:cs typeface="Times New Roman" panose="02020603050405020304" pitchFamily="18" charset="0"/>
              </a:rPr>
              <a:t>Elles sont menées par le professeur principal de la classe durant une heure de cours ou d’Accompagnement personnalisé. </a:t>
            </a:r>
          </a:p>
          <a:p>
            <a:pPr algn="just">
              <a:lnSpc>
                <a:spcPct val="150000"/>
              </a:lnSpc>
              <a:spcAft>
                <a:spcPts val="0"/>
              </a:spcAft>
            </a:pPr>
            <a:r>
              <a:rPr lang="fr-FR" sz="1600" dirty="0">
                <a:solidFill>
                  <a:srgbClr val="333333"/>
                </a:solidFill>
                <a:latin typeface="Georgia" panose="02040502050405020303" pitchFamily="18" charset="0"/>
                <a:ea typeface="SimSun" panose="02010600030101010101" pitchFamily="2" charset="-122"/>
                <a:cs typeface="Times New Roman" panose="02020603050405020304" pitchFamily="18" charset="0"/>
              </a:rPr>
              <a:t>Le PV des élections rempli est rapporté à la Vie scolaire pour le </a:t>
            </a:r>
            <a:r>
              <a:rPr lang="fr-FR" sz="1600" b="1" u="sng" dirty="0">
                <a:solidFill>
                  <a:srgbClr val="333333"/>
                </a:solidFill>
                <a:latin typeface="Georgia" panose="02040502050405020303" pitchFamily="18" charset="0"/>
                <a:ea typeface="SimSun" panose="02010600030101010101" pitchFamily="2" charset="-122"/>
                <a:cs typeface="Times New Roman" panose="02020603050405020304" pitchFamily="18" charset="0"/>
              </a:rPr>
              <a:t>lundi 14 octobre</a:t>
            </a:r>
            <a:r>
              <a:rPr lang="fr-FR" sz="1600" dirty="0">
                <a:solidFill>
                  <a:srgbClr val="333333"/>
                </a:solidFill>
                <a:latin typeface="Georgia" panose="02040502050405020303" pitchFamily="18" charset="0"/>
                <a:ea typeface="SimSun" panose="02010600030101010101" pitchFamily="2" charset="-122"/>
                <a:cs typeface="Times New Roman" panose="02020603050405020304" pitchFamily="18" charset="0"/>
              </a:rPr>
              <a:t> dernier délai. </a:t>
            </a:r>
            <a:endParaRPr lang="fr-FR" sz="1600" dirty="0">
              <a:solidFill>
                <a:srgbClr val="333333"/>
              </a:solidFill>
              <a:effectLst/>
              <a:latin typeface="Georgia" panose="02040502050405020303" pitchFamily="18" charset="0"/>
              <a:ea typeface="SimSun" panose="02010600030101010101" pitchFamily="2" charset="-122"/>
              <a:cs typeface="Times New Roman" panose="02020603050405020304" pitchFamily="18" charset="0"/>
            </a:endParaRPr>
          </a:p>
        </p:txBody>
      </p:sp>
      <p:sp>
        <p:nvSpPr>
          <p:cNvPr id="6" name="Rectangle 5"/>
          <p:cNvSpPr/>
          <p:nvPr/>
        </p:nvSpPr>
        <p:spPr>
          <a:xfrm>
            <a:off x="1645226" y="4909062"/>
            <a:ext cx="9078191" cy="1446550"/>
          </a:xfrm>
          <a:prstGeom prst="rect">
            <a:avLst/>
          </a:prstGeom>
        </p:spPr>
        <p:txBody>
          <a:bodyPr wrap="square">
            <a:spAutoFit/>
          </a:bodyPr>
          <a:lstStyle/>
          <a:p>
            <a:pPr>
              <a:spcAft>
                <a:spcPts val="0"/>
              </a:spcAft>
            </a:pPr>
            <a:r>
              <a:rPr lang="fr-FR" sz="1600" b="1" i="1" u="sng" dirty="0">
                <a:solidFill>
                  <a:srgbClr val="333333"/>
                </a:solidFill>
                <a:latin typeface="Georgia" panose="02040502050405020303" pitchFamily="18" charset="0"/>
                <a:ea typeface="SimSun" panose="02010600030101010101" pitchFamily="2" charset="-122"/>
                <a:cs typeface="Times New Roman" panose="02020603050405020304" pitchFamily="18" charset="0"/>
              </a:rPr>
              <a:t>Le COPIL: </a:t>
            </a:r>
            <a:endParaRPr lang="fr-FR" sz="1600" dirty="0">
              <a:solidFill>
                <a:srgbClr val="333333"/>
              </a:solidFill>
              <a:latin typeface="Georgia" panose="02040502050405020303" pitchFamily="18" charset="0"/>
              <a:ea typeface="SimSun" panose="02010600030101010101" pitchFamily="2" charset="-122"/>
              <a:cs typeface="Times New Roman" panose="02020603050405020304" pitchFamily="18" charset="0"/>
            </a:endParaRPr>
          </a:p>
          <a:p>
            <a:pPr algn="just">
              <a:lnSpc>
                <a:spcPct val="150000"/>
              </a:lnSpc>
              <a:spcAft>
                <a:spcPts val="0"/>
              </a:spcAft>
            </a:pPr>
            <a:r>
              <a:rPr lang="fr-FR" sz="1600" dirty="0">
                <a:solidFill>
                  <a:srgbClr val="333333"/>
                </a:solidFill>
                <a:latin typeface="Georgia" panose="02040502050405020303" pitchFamily="18" charset="0"/>
                <a:ea typeface="SimSun" panose="02010600030101010101" pitchFamily="2" charset="-122"/>
                <a:cs typeface="Times New Roman" panose="02020603050405020304" pitchFamily="18" charset="0"/>
              </a:rPr>
              <a:t> </a:t>
            </a:r>
          </a:p>
          <a:p>
            <a:pPr algn="just">
              <a:lnSpc>
                <a:spcPct val="150000"/>
              </a:lnSpc>
              <a:spcAft>
                <a:spcPts val="0"/>
              </a:spcAft>
            </a:pPr>
            <a:r>
              <a:rPr lang="fr-FR" sz="1600" dirty="0">
                <a:solidFill>
                  <a:srgbClr val="333333"/>
                </a:solidFill>
                <a:latin typeface="Georgia" panose="02040502050405020303" pitchFamily="18" charset="0"/>
                <a:ea typeface="SimSun" panose="02010600030101010101" pitchFamily="2" charset="-122"/>
                <a:cs typeface="Times New Roman" panose="02020603050405020304" pitchFamily="18" charset="0"/>
              </a:rPr>
              <a:t>Il se réunit 2 à 3 fois dans l’année (plénière) afin de réfléchir aux actions à mener puis sous forme de </a:t>
            </a:r>
            <a:r>
              <a:rPr lang="fr-FR" sz="1600" b="1" dirty="0">
                <a:solidFill>
                  <a:srgbClr val="333333"/>
                </a:solidFill>
                <a:latin typeface="Georgia" panose="02040502050405020303" pitchFamily="18" charset="0"/>
                <a:ea typeface="SimSun" panose="02010600030101010101" pitchFamily="2" charset="-122"/>
                <a:cs typeface="Times New Roman" panose="02020603050405020304" pitchFamily="18" charset="0"/>
              </a:rPr>
              <a:t>Commissions</a:t>
            </a:r>
            <a:r>
              <a:rPr lang="fr-FR" sz="1600" dirty="0">
                <a:solidFill>
                  <a:srgbClr val="333333"/>
                </a:solidFill>
                <a:latin typeface="Georgia" panose="02040502050405020303" pitchFamily="18" charset="0"/>
                <a:ea typeface="SimSun" panose="02010600030101010101" pitchFamily="2" charset="-122"/>
                <a:cs typeface="Times New Roman" panose="02020603050405020304" pitchFamily="18" charset="0"/>
              </a:rPr>
              <a:t> en petits groupes pour la mise en œuvre des actions proposées. </a:t>
            </a:r>
            <a:endParaRPr lang="fr-FR" sz="1600" dirty="0">
              <a:solidFill>
                <a:srgbClr val="333333"/>
              </a:solidFill>
              <a:effectLst/>
              <a:latin typeface="Georgia" panose="02040502050405020303"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5210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a:t>Les missions des éco-délégués de classe</a:t>
            </a:r>
            <a:endParaRPr lang="fr-FR" dirty="0"/>
          </a:p>
        </p:txBody>
      </p:sp>
      <p:sp>
        <p:nvSpPr>
          <p:cNvPr id="5" name="ZoneTexte 4"/>
          <p:cNvSpPr txBox="1"/>
          <p:nvPr/>
        </p:nvSpPr>
        <p:spPr>
          <a:xfrm>
            <a:off x="3449053" y="2296391"/>
            <a:ext cx="8136811" cy="3970318"/>
          </a:xfrm>
          <a:prstGeom prst="rect">
            <a:avLst/>
          </a:prstGeom>
          <a:noFill/>
        </p:spPr>
        <p:txBody>
          <a:bodyPr wrap="square" rtlCol="0">
            <a:spAutoFit/>
          </a:bodyPr>
          <a:lstStyle/>
          <a:p>
            <a:r>
              <a:rPr lang="fr-FR" dirty="0"/>
              <a:t>Les éco-délégués sont à la fois des co-pilotes et des ambassadeurs des projets pédagogiques menés au sein des établissements scolaires. Ils participent au comité de pilotage des projets, informent leurs camarades sur les avancements et les poussent à s'y engager.</a:t>
            </a:r>
            <a:r>
              <a:rPr lang="fr-FR" b="1" dirty="0"/>
              <a:t> Les compétences acquises par les éco-délégués peuvent être valorisées dans le livret scolaire</a:t>
            </a:r>
            <a:r>
              <a:rPr lang="fr-FR" dirty="0"/>
              <a:t>.</a:t>
            </a:r>
          </a:p>
          <a:p>
            <a:r>
              <a:rPr lang="fr-FR" b="1" dirty="0"/>
              <a:t>Leurs missions s'articulent autour des grands enjeux du développement durable </a:t>
            </a:r>
            <a:r>
              <a:rPr lang="fr-FR" b="1" dirty="0" smtClean="0"/>
              <a:t>:</a:t>
            </a:r>
            <a:endParaRPr lang="fr-FR" dirty="0" smtClean="0"/>
          </a:p>
          <a:p>
            <a:pPr marL="285750" indent="-285750">
              <a:buFont typeface="Arial" panose="020B0604020202020204" pitchFamily="34" charset="0"/>
              <a:buChar char="•"/>
            </a:pPr>
            <a:r>
              <a:rPr lang="fr-FR" dirty="0" smtClean="0"/>
              <a:t>Limiter </a:t>
            </a:r>
            <a:r>
              <a:rPr lang="fr-FR" dirty="0"/>
              <a:t>la consommation d'énergie.</a:t>
            </a:r>
          </a:p>
          <a:p>
            <a:pPr marL="285750" indent="-285750">
              <a:buFont typeface="Arial" panose="020B0604020202020204" pitchFamily="34" charset="0"/>
              <a:buChar char="•"/>
            </a:pPr>
            <a:r>
              <a:rPr lang="fr-FR" dirty="0"/>
              <a:t>Protéger la biodiversité.</a:t>
            </a:r>
          </a:p>
          <a:p>
            <a:pPr marL="285750" indent="-285750">
              <a:buFont typeface="Arial" panose="020B0604020202020204" pitchFamily="34" charset="0"/>
              <a:buChar char="•"/>
            </a:pPr>
            <a:r>
              <a:rPr lang="fr-FR" dirty="0"/>
              <a:t>Éviter le gaspillage alimentaire.</a:t>
            </a:r>
          </a:p>
          <a:p>
            <a:pPr marL="285750" indent="-285750">
              <a:buFont typeface="Arial" panose="020B0604020202020204" pitchFamily="34" charset="0"/>
              <a:buChar char="•"/>
            </a:pPr>
            <a:r>
              <a:rPr lang="fr-FR" dirty="0"/>
              <a:t>Réduire et trier les déchets.</a:t>
            </a:r>
          </a:p>
          <a:p>
            <a:pPr marL="285750" indent="-285750">
              <a:buFont typeface="Arial" panose="020B0604020202020204" pitchFamily="34" charset="0"/>
              <a:buChar char="•"/>
            </a:pPr>
            <a:r>
              <a:rPr lang="fr-FR" dirty="0"/>
              <a:t>S'unir pour engager son établissement dans la lutte contre le réchauffement climatique</a:t>
            </a:r>
            <a:endParaRPr lang="fr-FR" dirty="0">
              <a:effectLst/>
            </a:endParaRPr>
          </a:p>
        </p:txBody>
      </p:sp>
      <p:pic>
        <p:nvPicPr>
          <p:cNvPr id="6" name="Image 5"/>
          <p:cNvPicPr>
            <a:picLocks noChangeAspect="1"/>
          </p:cNvPicPr>
          <p:nvPr/>
        </p:nvPicPr>
        <p:blipFill>
          <a:blip r:embed="rId2"/>
          <a:stretch>
            <a:fillRect/>
          </a:stretch>
        </p:blipFill>
        <p:spPr>
          <a:xfrm>
            <a:off x="512244" y="2296391"/>
            <a:ext cx="2690280" cy="3816001"/>
          </a:xfrm>
          <a:prstGeom prst="rect">
            <a:avLst/>
          </a:prstGeom>
        </p:spPr>
      </p:pic>
    </p:spTree>
    <p:extLst>
      <p:ext uri="{BB962C8B-B14F-4D97-AF65-F5344CB8AC3E}">
        <p14:creationId xmlns:p14="http://schemas.microsoft.com/office/powerpoint/2010/main" val="2465571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bref, être éco-délégué, ça veut dire quoi ?</a:t>
            </a:r>
          </a:p>
        </p:txBody>
      </p:sp>
      <p:sp>
        <p:nvSpPr>
          <p:cNvPr id="3" name="ZoneTexte 2"/>
          <p:cNvSpPr txBox="1"/>
          <p:nvPr/>
        </p:nvSpPr>
        <p:spPr>
          <a:xfrm>
            <a:off x="4732421" y="2109355"/>
            <a:ext cx="6772190" cy="4678204"/>
          </a:xfrm>
          <a:prstGeom prst="rect">
            <a:avLst/>
          </a:prstGeom>
          <a:noFill/>
        </p:spPr>
        <p:txBody>
          <a:bodyPr wrap="square" rtlCol="0">
            <a:spAutoFit/>
          </a:bodyPr>
          <a:lstStyle/>
          <a:p>
            <a:pPr algn="just"/>
            <a:r>
              <a:rPr lang="fr-FR" sz="2000" b="1" dirty="0"/>
              <a:t>Être éco-délégué de classe, c'est </a:t>
            </a:r>
            <a:r>
              <a:rPr lang="fr-FR" sz="2000" b="1" dirty="0" smtClean="0"/>
              <a:t>:</a:t>
            </a:r>
          </a:p>
          <a:p>
            <a:pPr algn="just"/>
            <a:endParaRPr lang="fr-FR" sz="2000" dirty="0"/>
          </a:p>
          <a:p>
            <a:pPr algn="just"/>
            <a:r>
              <a:rPr lang="fr-FR" sz="2000" b="1" dirty="0"/>
              <a:t>Être un élève respectueux de l'environnement</a:t>
            </a:r>
            <a:r>
              <a:rPr lang="fr-FR" sz="2000" dirty="0"/>
              <a:t> et montrer l'exemple</a:t>
            </a:r>
            <a:r>
              <a:rPr lang="fr-FR" sz="2000" dirty="0" smtClean="0"/>
              <a:t>.</a:t>
            </a:r>
          </a:p>
          <a:p>
            <a:pPr algn="just"/>
            <a:endParaRPr lang="fr-FR" sz="2000" dirty="0"/>
          </a:p>
          <a:p>
            <a:pPr algn="just"/>
            <a:r>
              <a:rPr lang="fr-FR" sz="2000" b="1" dirty="0"/>
              <a:t>Sensibiliser ses camarades aux gestes quotidiens</a:t>
            </a:r>
            <a:r>
              <a:rPr lang="fr-FR" sz="2000" dirty="0"/>
              <a:t> qui permettent d'économiser l'énergie et de lutter contre le réchauffement climatique (éteindre les lumières, vérifier qu'en hiver les fenêtres sont fermées et que les radiateurs sont bien réglés, installation de poubelles de tri des déchets de la classe, etc</a:t>
            </a:r>
            <a:r>
              <a:rPr lang="fr-FR" sz="2000" dirty="0" smtClean="0"/>
              <a:t>.).</a:t>
            </a:r>
          </a:p>
          <a:p>
            <a:pPr algn="just"/>
            <a:endParaRPr lang="fr-FR" sz="2000" dirty="0"/>
          </a:p>
          <a:p>
            <a:pPr algn="just"/>
            <a:r>
              <a:rPr lang="fr-FR" sz="2000" b="1" dirty="0" err="1"/>
              <a:t>Étre</a:t>
            </a:r>
            <a:r>
              <a:rPr lang="fr-FR" sz="2000" b="1" dirty="0"/>
              <a:t> force de proposition</a:t>
            </a:r>
            <a:r>
              <a:rPr lang="fr-FR" sz="2000" dirty="0"/>
              <a:t> (proposition d'initiatives et d'actions, comme les « marches vertes », etc.).</a:t>
            </a:r>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60" y="2562726"/>
            <a:ext cx="3705727" cy="2779295"/>
          </a:xfrm>
          <a:prstGeom prst="rect">
            <a:avLst/>
          </a:prstGeom>
        </p:spPr>
      </p:pic>
    </p:spTree>
    <p:extLst>
      <p:ext uri="{BB962C8B-B14F-4D97-AF65-F5344CB8AC3E}">
        <p14:creationId xmlns:p14="http://schemas.microsoft.com/office/powerpoint/2010/main" val="865133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402596" y="534827"/>
            <a:ext cx="6262436" cy="5924699"/>
          </a:xfrm>
          <a:prstGeom prst="rect">
            <a:avLst/>
          </a:prstGeom>
          <a:noFill/>
        </p:spPr>
        <p:txBody>
          <a:bodyPr wrap="square" rtlCol="0">
            <a:spAutoFit/>
          </a:bodyPr>
          <a:lstStyle/>
          <a:p>
            <a:pPr algn="just"/>
            <a:r>
              <a:rPr lang="fr-FR" sz="1900" b="1" dirty="0"/>
              <a:t>Être éco-délégué d'établissement, c'est </a:t>
            </a:r>
            <a:r>
              <a:rPr lang="fr-FR" sz="1900" b="1" dirty="0" smtClean="0"/>
              <a:t>:</a:t>
            </a:r>
          </a:p>
          <a:p>
            <a:pPr algn="just"/>
            <a:endParaRPr lang="fr-FR" sz="1900" dirty="0"/>
          </a:p>
          <a:p>
            <a:pPr algn="just"/>
            <a:r>
              <a:rPr lang="fr-FR" sz="1900" b="1" dirty="0"/>
              <a:t>Sensibiliser ses camarades aux gestes quotidiens</a:t>
            </a:r>
            <a:r>
              <a:rPr lang="fr-FR" sz="1900" dirty="0"/>
              <a:t> qui permettent d'économiser l'énergie et de lutter contre le réchauffement climatique (éteindre les lumières, vérifier qu'en hiver les fenêtres sont fermées et que les radiateurs sont bien réglés, installation de poubelles de tri des déchets de la classe, proposition d'initiatives et d'actions, comme les « marches vertes </a:t>
            </a:r>
            <a:r>
              <a:rPr lang="fr-FR" sz="1900" dirty="0" smtClean="0"/>
              <a:t>»).</a:t>
            </a:r>
          </a:p>
          <a:p>
            <a:pPr algn="just"/>
            <a:endParaRPr lang="fr-FR" sz="1900" dirty="0"/>
          </a:p>
          <a:p>
            <a:pPr algn="just"/>
            <a:r>
              <a:rPr lang="fr-FR" sz="1900" b="1" dirty="0"/>
              <a:t>Identifier les actions et les projets</a:t>
            </a:r>
            <a:r>
              <a:rPr lang="fr-FR" sz="1900" dirty="0"/>
              <a:t> contribuant à améliorer la biodiversité, diminuer l'impact énergétique de l'établissement, promouvoir des gestes </a:t>
            </a:r>
            <a:r>
              <a:rPr lang="fr-FR" sz="1900" dirty="0" err="1"/>
              <a:t>éco-responsables</a:t>
            </a:r>
            <a:r>
              <a:rPr lang="fr-FR" sz="1900" dirty="0"/>
              <a:t> de l'ensemble de la communauté éducative, sensibiliser à la lutte contre le gaspillage alimentaire, promouvoir une action sur le territoire environnant de l'établissement.</a:t>
            </a:r>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37" y="1909009"/>
            <a:ext cx="4235116" cy="3176337"/>
          </a:xfrm>
          <a:prstGeom prst="rect">
            <a:avLst/>
          </a:prstGeom>
        </p:spPr>
      </p:pic>
    </p:spTree>
    <p:extLst>
      <p:ext uri="{BB962C8B-B14F-4D97-AF65-F5344CB8AC3E}">
        <p14:creationId xmlns:p14="http://schemas.microsoft.com/office/powerpoint/2010/main" val="3490875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4" y="320842"/>
            <a:ext cx="8911687" cy="978569"/>
          </a:xfrm>
        </p:spPr>
        <p:txBody>
          <a:bodyPr/>
          <a:lstStyle/>
          <a:p>
            <a:r>
              <a:rPr lang="fr-FR" dirty="0" smtClean="0"/>
              <a:t>Se former en tant qu’éco-délégué</a:t>
            </a:r>
            <a:endParaRPr lang="fr-FR" dirty="0"/>
          </a:p>
        </p:txBody>
      </p:sp>
      <p:sp>
        <p:nvSpPr>
          <p:cNvPr id="3" name="Rectangle 2"/>
          <p:cNvSpPr/>
          <p:nvPr/>
        </p:nvSpPr>
        <p:spPr>
          <a:xfrm>
            <a:off x="4668254" y="1299411"/>
            <a:ext cx="6836358" cy="2169825"/>
          </a:xfrm>
          <a:prstGeom prst="rect">
            <a:avLst/>
          </a:prstGeom>
        </p:spPr>
        <p:txBody>
          <a:bodyPr wrap="square">
            <a:spAutoFit/>
          </a:bodyPr>
          <a:lstStyle/>
          <a:p>
            <a:pPr algn="just">
              <a:lnSpc>
                <a:spcPct val="150000"/>
              </a:lnSpc>
              <a:spcAft>
                <a:spcPts val="0"/>
              </a:spcAft>
            </a:pPr>
            <a:r>
              <a:rPr lang="fr-FR" dirty="0" smtClean="0">
                <a:solidFill>
                  <a:srgbClr val="333333"/>
                </a:solidFill>
                <a:latin typeface="Georgia" panose="02040502050405020303" pitchFamily="18" charset="0"/>
                <a:ea typeface="SimSun" panose="02010600030101010101" pitchFamily="2" charset="-122"/>
                <a:cs typeface="Times New Roman" panose="02020603050405020304" pitchFamily="18" charset="0"/>
              </a:rPr>
              <a:t>Les </a:t>
            </a:r>
            <a:r>
              <a:rPr lang="fr-FR" dirty="0">
                <a:solidFill>
                  <a:srgbClr val="333333"/>
                </a:solidFill>
                <a:latin typeface="Georgia" panose="02040502050405020303" pitchFamily="18" charset="0"/>
                <a:ea typeface="SimSun" panose="02010600030101010101" pitchFamily="2" charset="-122"/>
                <a:cs typeface="Times New Roman" panose="02020603050405020304" pitchFamily="18" charset="0"/>
              </a:rPr>
              <a:t>éco-délégués recevront une formation qui débutera le 12 novembre 2019 avec la </a:t>
            </a:r>
            <a:r>
              <a:rPr lang="fr-FR" b="1" u="sng" dirty="0">
                <a:solidFill>
                  <a:srgbClr val="333333"/>
                </a:solidFill>
                <a:latin typeface="Georgia" panose="02040502050405020303" pitchFamily="18" charset="0"/>
                <a:ea typeface="SimSun" panose="02010600030101010101" pitchFamily="2" charset="-122"/>
                <a:cs typeface="Times New Roman" panose="02020603050405020304" pitchFamily="18" charset="0"/>
              </a:rPr>
              <a:t>projection du film</a:t>
            </a:r>
            <a:r>
              <a:rPr lang="fr-FR" dirty="0">
                <a:solidFill>
                  <a:srgbClr val="333333"/>
                </a:solidFill>
                <a:latin typeface="Georgia" panose="02040502050405020303" pitchFamily="18" charset="0"/>
                <a:ea typeface="SimSun" panose="02010600030101010101" pitchFamily="2" charset="-122"/>
                <a:cs typeface="Times New Roman" panose="02020603050405020304" pitchFamily="18" charset="0"/>
              </a:rPr>
              <a:t> </a:t>
            </a:r>
            <a:r>
              <a:rPr lang="fr-FR" i="1" dirty="0">
                <a:solidFill>
                  <a:srgbClr val="333333"/>
                </a:solidFill>
                <a:latin typeface="Georgia" panose="02040502050405020303" pitchFamily="18" charset="0"/>
                <a:ea typeface="SimSun" panose="02010600030101010101" pitchFamily="2" charset="-122"/>
                <a:cs typeface="Times New Roman" panose="02020603050405020304" pitchFamily="18" charset="0"/>
              </a:rPr>
              <a:t>Un lien qui nous élève</a:t>
            </a:r>
            <a:r>
              <a:rPr lang="fr-FR" dirty="0">
                <a:solidFill>
                  <a:srgbClr val="333333"/>
                </a:solidFill>
                <a:latin typeface="Georgia" panose="02040502050405020303" pitchFamily="18" charset="0"/>
                <a:ea typeface="SimSun" panose="02010600030101010101" pitchFamily="2" charset="-122"/>
                <a:cs typeface="Times New Roman" panose="02020603050405020304" pitchFamily="18" charset="0"/>
              </a:rPr>
              <a:t>, en présence du réalisateur Oliver Dickinson, au </a:t>
            </a:r>
            <a:r>
              <a:rPr lang="fr-FR" dirty="0" err="1">
                <a:solidFill>
                  <a:srgbClr val="333333"/>
                </a:solidFill>
                <a:latin typeface="Georgia" panose="02040502050405020303" pitchFamily="18" charset="0"/>
                <a:ea typeface="SimSun" panose="02010600030101010101" pitchFamily="2" charset="-122"/>
                <a:cs typeface="Times New Roman" panose="02020603050405020304" pitchFamily="18" charset="0"/>
              </a:rPr>
              <a:t>cinéville</a:t>
            </a:r>
            <a:r>
              <a:rPr lang="fr-FR" dirty="0">
                <a:solidFill>
                  <a:srgbClr val="333333"/>
                </a:solidFill>
                <a:latin typeface="Georgia" panose="02040502050405020303" pitchFamily="18" charset="0"/>
                <a:ea typeface="SimSun" panose="02010600030101010101" pitchFamily="2" charset="-122"/>
                <a:cs typeface="Times New Roman" panose="02020603050405020304" pitchFamily="18" charset="0"/>
              </a:rPr>
              <a:t> de Laval, dans le cadre du festival « </a:t>
            </a:r>
            <a:r>
              <a:rPr lang="fr-FR" dirty="0" err="1" smtClean="0">
                <a:solidFill>
                  <a:srgbClr val="333333"/>
                </a:solidFill>
                <a:latin typeface="Georgia" panose="02040502050405020303" pitchFamily="18" charset="0"/>
                <a:ea typeface="SimSun" panose="02010600030101010101" pitchFamily="2" charset="-122"/>
                <a:cs typeface="Times New Roman" panose="02020603050405020304" pitchFamily="18" charset="0"/>
              </a:rPr>
              <a:t>Alimenterre</a:t>
            </a:r>
            <a:r>
              <a:rPr lang="fr-FR" dirty="0" smtClean="0">
                <a:solidFill>
                  <a:srgbClr val="333333"/>
                </a:solidFill>
                <a:latin typeface="Georgia" panose="02040502050405020303" pitchFamily="18" charset="0"/>
                <a:ea typeface="SimSun" panose="02010600030101010101" pitchFamily="2" charset="-122"/>
                <a:cs typeface="Times New Roman" panose="02020603050405020304" pitchFamily="18" charset="0"/>
              </a:rPr>
              <a:t> </a:t>
            </a:r>
            <a:r>
              <a:rPr lang="fr-FR" dirty="0">
                <a:solidFill>
                  <a:srgbClr val="333333"/>
                </a:solidFill>
                <a:latin typeface="Georgia" panose="02040502050405020303" pitchFamily="18" charset="0"/>
                <a:ea typeface="SimSun" panose="02010600030101010101" pitchFamily="2" charset="-122"/>
                <a:cs typeface="Times New Roman" panose="02020603050405020304" pitchFamily="18" charset="0"/>
              </a:rPr>
              <a:t>2019 ». </a:t>
            </a:r>
            <a:endParaRPr lang="fr-FR" dirty="0" smtClean="0">
              <a:solidFill>
                <a:srgbClr val="333333"/>
              </a:solidFill>
              <a:latin typeface="Georgia" panose="02040502050405020303" pitchFamily="18" charset="0"/>
              <a:ea typeface="SimSun" panose="02010600030101010101" pitchFamily="2" charset="-122"/>
              <a:cs typeface="Times New Roman" panose="02020603050405020304" pitchFamily="18" charset="0"/>
            </a:endParaRPr>
          </a:p>
          <a:p>
            <a:pPr algn="just">
              <a:lnSpc>
                <a:spcPct val="150000"/>
              </a:lnSpc>
              <a:spcAft>
                <a:spcPts val="0"/>
              </a:spcAft>
            </a:pPr>
            <a:endParaRPr lang="fr-FR" dirty="0">
              <a:solidFill>
                <a:srgbClr val="333333"/>
              </a:solidFill>
              <a:latin typeface="Georgia" panose="02040502050405020303" pitchFamily="18" charset="0"/>
              <a:ea typeface="SimSun" panose="02010600030101010101" pitchFamily="2" charset="-122"/>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818934" y="1473498"/>
            <a:ext cx="3547980" cy="1995738"/>
          </a:xfrm>
          <a:prstGeom prst="rect">
            <a:avLst/>
          </a:prstGeom>
        </p:spPr>
      </p:pic>
      <p:sp>
        <p:nvSpPr>
          <p:cNvPr id="5" name="Rectangle 4"/>
          <p:cNvSpPr/>
          <p:nvPr/>
        </p:nvSpPr>
        <p:spPr>
          <a:xfrm>
            <a:off x="1331494" y="3884734"/>
            <a:ext cx="6096000" cy="2585323"/>
          </a:xfrm>
          <a:prstGeom prst="rect">
            <a:avLst/>
          </a:prstGeom>
        </p:spPr>
        <p:txBody>
          <a:bodyPr>
            <a:spAutoFit/>
          </a:bodyPr>
          <a:lstStyle/>
          <a:p>
            <a:pPr algn="just">
              <a:lnSpc>
                <a:spcPct val="150000"/>
              </a:lnSpc>
              <a:spcAft>
                <a:spcPts val="0"/>
              </a:spcAft>
            </a:pPr>
            <a:r>
              <a:rPr lang="fr-FR" dirty="0">
                <a:solidFill>
                  <a:srgbClr val="333333"/>
                </a:solidFill>
                <a:latin typeface="Georgia" panose="02040502050405020303" pitchFamily="18" charset="0"/>
                <a:ea typeface="SimSun" panose="02010600030101010101" pitchFamily="2" charset="-122"/>
                <a:cs typeface="Times New Roman" panose="02020603050405020304" pitchFamily="18" charset="0"/>
              </a:rPr>
              <a:t>Un </a:t>
            </a:r>
            <a:r>
              <a:rPr lang="fr-FR" b="1" u="sng" dirty="0">
                <a:solidFill>
                  <a:srgbClr val="333333"/>
                </a:solidFill>
                <a:latin typeface="Georgia" panose="02040502050405020303" pitchFamily="18" charset="0"/>
                <a:ea typeface="SimSun" panose="02010600030101010101" pitchFamily="2" charset="-122"/>
                <a:cs typeface="Times New Roman" panose="02020603050405020304" pitchFamily="18" charset="0"/>
              </a:rPr>
              <a:t>animateur du CPIE</a:t>
            </a:r>
            <a:r>
              <a:rPr lang="fr-FR" dirty="0">
                <a:solidFill>
                  <a:srgbClr val="333333"/>
                </a:solidFill>
                <a:latin typeface="Georgia" panose="02040502050405020303" pitchFamily="18" charset="0"/>
                <a:ea typeface="SimSun" panose="02010600030101010101" pitchFamily="2" charset="-122"/>
                <a:cs typeface="Times New Roman" panose="02020603050405020304" pitchFamily="18" charset="0"/>
              </a:rPr>
              <a:t> Vallée de la Sarthe et du Loir réalisera 3 interventions durant l’année auprès des élèves sur le thème des énergies et des économies, sous la forme de </a:t>
            </a:r>
            <a:r>
              <a:rPr lang="fr-FR" b="1" dirty="0">
                <a:solidFill>
                  <a:srgbClr val="333333"/>
                </a:solidFill>
                <a:latin typeface="Georgia" panose="02040502050405020303" pitchFamily="18" charset="0"/>
                <a:ea typeface="SimSun" panose="02010600030101010101" pitchFamily="2" charset="-122"/>
                <a:cs typeface="Times New Roman" panose="02020603050405020304" pitchFamily="18" charset="0"/>
              </a:rPr>
              <a:t>petits ateliers, de jeux de rôles</a:t>
            </a:r>
            <a:r>
              <a:rPr lang="fr-FR" dirty="0">
                <a:solidFill>
                  <a:srgbClr val="333333"/>
                </a:solidFill>
                <a:latin typeface="Georgia" panose="02040502050405020303" pitchFamily="18" charset="0"/>
                <a:ea typeface="SimSun" panose="02010600030101010101" pitchFamily="2" charset="-122"/>
                <a:cs typeface="Times New Roman" panose="02020603050405020304" pitchFamily="18" charset="0"/>
              </a:rPr>
              <a:t> et de séance de préparation à la </a:t>
            </a:r>
            <a:r>
              <a:rPr lang="fr-FR" b="1" dirty="0">
                <a:solidFill>
                  <a:srgbClr val="333333"/>
                </a:solidFill>
                <a:latin typeface="Georgia" panose="02040502050405020303" pitchFamily="18" charset="0"/>
                <a:ea typeface="SimSun" panose="02010600030101010101" pitchFamily="2" charset="-122"/>
                <a:cs typeface="Times New Roman" panose="02020603050405020304" pitchFamily="18" charset="0"/>
              </a:rPr>
              <a:t>réalisation d’un Forum lycéen</a:t>
            </a:r>
            <a:r>
              <a:rPr lang="fr-FR" dirty="0">
                <a:solidFill>
                  <a:srgbClr val="333333"/>
                </a:solidFill>
                <a:latin typeface="Georgia" panose="02040502050405020303" pitchFamily="18" charset="0"/>
                <a:ea typeface="SimSun" panose="02010600030101010101" pitchFamily="2" charset="-122"/>
                <a:cs typeface="Times New Roman" panose="02020603050405020304" pitchFamily="18" charset="0"/>
              </a:rPr>
              <a:t> sur le développement durable.</a:t>
            </a:r>
            <a:endParaRPr lang="fr-FR" dirty="0">
              <a:solidFill>
                <a:srgbClr val="333333"/>
              </a:solidFill>
              <a:latin typeface="Georgia" panose="02040502050405020303" pitchFamily="18" charset="0"/>
              <a:ea typeface="SimSun" panose="02010600030101010101" pitchFamily="2" charset="-122"/>
              <a:cs typeface="Times New Roman" panose="02020603050405020304" pitchFamily="18"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834" y="3220453"/>
            <a:ext cx="4064000" cy="3048000"/>
          </a:xfrm>
          <a:prstGeom prst="rect">
            <a:avLst/>
          </a:prstGeom>
        </p:spPr>
      </p:pic>
    </p:spTree>
    <p:extLst>
      <p:ext uri="{BB962C8B-B14F-4D97-AF65-F5344CB8AC3E}">
        <p14:creationId xmlns:p14="http://schemas.microsoft.com/office/powerpoint/2010/main" val="829695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temps forts</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1483" y="571869"/>
            <a:ext cx="4449679" cy="2240731"/>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51" y="1421559"/>
            <a:ext cx="7380645" cy="4866947"/>
          </a:xfrm>
          <a:prstGeom prst="rect">
            <a:avLst/>
          </a:prstGeom>
          <a:ln w="28575">
            <a:solidFill>
              <a:schemeClr val="accent4">
                <a:lumMod val="75000"/>
              </a:schemeClr>
            </a:solidFill>
          </a:ln>
        </p:spPr>
      </p:pic>
    </p:spTree>
    <p:extLst>
      <p:ext uri="{BB962C8B-B14F-4D97-AF65-F5344CB8AC3E}">
        <p14:creationId xmlns:p14="http://schemas.microsoft.com/office/powerpoint/2010/main" val="1229816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2758" y="304800"/>
            <a:ext cx="9691853" cy="1026695"/>
          </a:xfrm>
        </p:spPr>
        <p:txBody>
          <a:bodyPr>
            <a:normAutofit fontScale="90000"/>
          </a:bodyPr>
          <a:lstStyle/>
          <a:p>
            <a:r>
              <a:rPr lang="fr-FR" dirty="0" smtClean="0"/>
              <a:t>8 mesures phares pour l’EDD: N° 1 BIODIVERSITE</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132" y="1331495"/>
            <a:ext cx="4420217" cy="1495634"/>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672" y="1122948"/>
            <a:ext cx="3065708" cy="2298443"/>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522" y="3176335"/>
            <a:ext cx="2466783" cy="3290243"/>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8230" y="3176335"/>
            <a:ext cx="2356982" cy="3142643"/>
          </a:xfrm>
          <a:prstGeom prst="rect">
            <a:avLst/>
          </a:prstGeom>
        </p:spPr>
      </p:pic>
      <p:sp>
        <p:nvSpPr>
          <p:cNvPr id="7" name="AutoShape 2" descr="Résultat de recherche d'images pour &quot;REFUGE LPO 53&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6672" y="3809443"/>
            <a:ext cx="3546970" cy="2729504"/>
          </a:xfrm>
          <a:prstGeom prst="rect">
            <a:avLst/>
          </a:prstGeom>
        </p:spPr>
      </p:pic>
    </p:spTree>
    <p:extLst>
      <p:ext uri="{BB962C8B-B14F-4D97-AF65-F5344CB8AC3E}">
        <p14:creationId xmlns:p14="http://schemas.microsoft.com/office/powerpoint/2010/main" val="38966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97</TotalTime>
  <Words>393</Words>
  <Application>Microsoft Office PowerPoint</Application>
  <PresentationFormat>Grand écran</PresentationFormat>
  <Paragraphs>61</Paragraphs>
  <Slides>11</Slides>
  <Notes>0</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SimSun</vt:lpstr>
      <vt:lpstr>Arial</vt:lpstr>
      <vt:lpstr>Calibri</vt:lpstr>
      <vt:lpstr>Century Gothic</vt:lpstr>
      <vt:lpstr>Georgia</vt:lpstr>
      <vt:lpstr>Times New Roman</vt:lpstr>
      <vt:lpstr>Wingdings 3</vt:lpstr>
      <vt:lpstr>Brin</vt:lpstr>
      <vt:lpstr>COPIL E3D Lycée Douanier Rousseau</vt:lpstr>
      <vt:lpstr>Du nouveau en 2019</vt:lpstr>
      <vt:lpstr>Présentation PowerPoint</vt:lpstr>
      <vt:lpstr>Les missions des éco-délégués de classe</vt:lpstr>
      <vt:lpstr>En bref, être éco-délégué, ça veut dire quoi ?</vt:lpstr>
      <vt:lpstr>Présentation PowerPoint</vt:lpstr>
      <vt:lpstr>Se former en tant qu’éco-délégué</vt:lpstr>
      <vt:lpstr>Les temps forts</vt:lpstr>
      <vt:lpstr>8 mesures phares pour l’EDD: N° 1 BIODIVERSITE</vt:lpstr>
      <vt:lpstr>Le Plan biodiversité: tous mobilisés !</vt:lpstr>
      <vt:lpstr>Des projets et des groupes de travail qui s’articulent autour de plusieurs champs…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provad</dc:creator>
  <cp:lastModifiedBy>provad</cp:lastModifiedBy>
  <cp:revision>8</cp:revision>
  <dcterms:created xsi:type="dcterms:W3CDTF">2019-09-24T12:14:44Z</dcterms:created>
  <dcterms:modified xsi:type="dcterms:W3CDTF">2019-09-24T13:51:52Z</dcterms:modified>
</cp:coreProperties>
</file>